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Henrich" initials="DH" lastIdx="0" clrIdx="0">
    <p:extLst>
      <p:ext uri="{19B8F6BF-5375-455C-9EA6-DF929625EA0E}">
        <p15:presenceInfo xmlns:p15="http://schemas.microsoft.com/office/powerpoint/2012/main" userId="Dominik Henri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FFFFFF"/>
    <a:srgbClr val="00CC00"/>
    <a:srgbClr val="00FF00"/>
    <a:srgbClr val="CDC800"/>
    <a:srgbClr val="FFB9B9"/>
    <a:srgbClr val="FF7C80"/>
    <a:srgbClr val="C80000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84" autoAdjust="0"/>
    <p:restoredTop sz="59265" autoAdjust="0"/>
  </p:normalViewPr>
  <p:slideViewPr>
    <p:cSldViewPr>
      <p:cViewPr varScale="1">
        <p:scale>
          <a:sx n="174" d="100"/>
          <a:sy n="174" d="100"/>
        </p:scale>
        <p:origin x="786" y="138"/>
      </p:cViewPr>
      <p:guideLst>
        <p:guide orient="horz" pos="1824"/>
        <p:guide pos="3120"/>
      </p:guideLst>
    </p:cSldViewPr>
  </p:slideViewPr>
  <p:outlineViewPr>
    <p:cViewPr>
      <p:scale>
        <a:sx n="33" d="100"/>
        <a:sy n="33" d="100"/>
      </p:scale>
      <p:origin x="0" y="-540"/>
    </p:cViewPr>
    <p:sldLst>
      <p:sld r:id="rId1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4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 altLang="de-DE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 altLang="de-DE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 altLang="de-DE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50D27C5D-1D9A-4C87-ABB1-0CCCECB3BB1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788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 altLang="de-DE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 altLang="de-DE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62000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 altLang="de-DE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47824B69-31BB-4AD0-9AD1-2A95A081455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8048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2588" y="679450"/>
            <a:ext cx="9142412" cy="8382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de-DE" altLang="de-DE" noProof="0" smtClean="0"/>
              <a:t>Kapitelüberschrift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2650"/>
            <a:ext cx="6934200" cy="2667000"/>
          </a:xfrm>
        </p:spPr>
        <p:txBody>
          <a:bodyPr/>
          <a:lstStyle>
            <a:lvl1pPr marL="457200" indent="-457200">
              <a:spcBef>
                <a:spcPct val="0"/>
              </a:spcBef>
              <a:spcAft>
                <a:spcPct val="0"/>
              </a:spcAft>
              <a:buFontTx/>
              <a:buAutoNum type="arabicPeriod"/>
              <a:defRPr b="0"/>
            </a:lvl1pPr>
          </a:lstStyle>
          <a:p>
            <a:pPr lvl="0"/>
            <a:r>
              <a:rPr lang="de-DE" altLang="de-DE" noProof="0" smtClean="0"/>
              <a:t>Gliederung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3336925" y="2471738"/>
            <a:ext cx="298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3336925" y="2471738"/>
            <a:ext cx="298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4899025" y="1847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838200" y="6477000"/>
            <a:ext cx="345281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1000">
                <a:latin typeface="Arial" panose="020B0604020202020204" pitchFamily="34" charset="0"/>
              </a:rPr>
              <a:t>Universität Bayreuth, Lehrstuhl für Angewandte Informatik III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1000">
                <a:latin typeface="Arial" panose="020B0604020202020204" pitchFamily="34" charset="0"/>
              </a:rPr>
              <a:t>Robotik und Eingebettete Systeme, Prof. Dr. Dominik Henrich</a:t>
            </a:r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>
            <a:off x="382588" y="6324600"/>
            <a:ext cx="914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42345" name="Group 9"/>
          <p:cNvGrpSpPr>
            <a:grpSpLocks noChangeAspect="1"/>
          </p:cNvGrpSpPr>
          <p:nvPr/>
        </p:nvGrpSpPr>
        <p:grpSpPr bwMode="auto">
          <a:xfrm>
            <a:off x="382588" y="6402388"/>
            <a:ext cx="379412" cy="379412"/>
            <a:chOff x="1703" y="1725"/>
            <a:chExt cx="872" cy="870"/>
          </a:xfrm>
        </p:grpSpPr>
        <p:sp>
          <p:nvSpPr>
            <p:cNvPr id="142346" name="Freeform 10"/>
            <p:cNvSpPr>
              <a:spLocks noChangeAspect="1"/>
            </p:cNvSpPr>
            <p:nvPr/>
          </p:nvSpPr>
          <p:spPr bwMode="auto">
            <a:xfrm>
              <a:off x="1745" y="1768"/>
              <a:ext cx="262" cy="792"/>
            </a:xfrm>
            <a:custGeom>
              <a:avLst/>
              <a:gdLst>
                <a:gd name="T0" fmla="*/ 0 w 262"/>
                <a:gd name="T1" fmla="*/ 792 h 792"/>
                <a:gd name="T2" fmla="*/ 0 w 262"/>
                <a:gd name="T3" fmla="*/ 0 h 792"/>
                <a:gd name="T4" fmla="*/ 262 w 262"/>
                <a:gd name="T5" fmla="*/ 0 h 792"/>
                <a:gd name="T6" fmla="*/ 262 w 262"/>
                <a:gd name="T7" fmla="*/ 55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" h="792">
                  <a:moveTo>
                    <a:pt x="0" y="792"/>
                  </a:moveTo>
                  <a:lnTo>
                    <a:pt x="0" y="0"/>
                  </a:lnTo>
                  <a:lnTo>
                    <a:pt x="262" y="0"/>
                  </a:lnTo>
                  <a:lnTo>
                    <a:pt x="262" y="552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347" name="Freeform 11"/>
            <p:cNvSpPr>
              <a:spLocks noChangeAspect="1"/>
            </p:cNvSpPr>
            <p:nvPr/>
          </p:nvSpPr>
          <p:spPr bwMode="auto">
            <a:xfrm>
              <a:off x="1740" y="1968"/>
              <a:ext cx="789" cy="592"/>
            </a:xfrm>
            <a:custGeom>
              <a:avLst/>
              <a:gdLst>
                <a:gd name="T0" fmla="*/ 0 w 789"/>
                <a:gd name="T1" fmla="*/ 592 h 592"/>
                <a:gd name="T2" fmla="*/ 395 w 789"/>
                <a:gd name="T3" fmla="*/ 592 h 592"/>
                <a:gd name="T4" fmla="*/ 789 w 789"/>
                <a:gd name="T5" fmla="*/ 195 h 592"/>
                <a:gd name="T6" fmla="*/ 789 w 789"/>
                <a:gd name="T7" fmla="*/ 0 h 592"/>
                <a:gd name="T8" fmla="*/ 595 w 789"/>
                <a:gd name="T9" fmla="*/ 0 h 592"/>
                <a:gd name="T10" fmla="*/ 0 w 789"/>
                <a:gd name="T11" fmla="*/ 592 h 592"/>
                <a:gd name="T12" fmla="*/ 0 w 789"/>
                <a:gd name="T13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9" h="592">
                  <a:moveTo>
                    <a:pt x="0" y="592"/>
                  </a:moveTo>
                  <a:lnTo>
                    <a:pt x="395" y="592"/>
                  </a:lnTo>
                  <a:lnTo>
                    <a:pt x="789" y="195"/>
                  </a:lnTo>
                  <a:lnTo>
                    <a:pt x="789" y="0"/>
                  </a:lnTo>
                  <a:lnTo>
                    <a:pt x="595" y="0"/>
                  </a:lnTo>
                  <a:lnTo>
                    <a:pt x="0" y="592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18A880"/>
            </a:solidFill>
            <a:ln w="952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2348" name="Freeform 12"/>
            <p:cNvSpPr>
              <a:spLocks noChangeAspect="1"/>
            </p:cNvSpPr>
            <p:nvPr/>
          </p:nvSpPr>
          <p:spPr bwMode="auto">
            <a:xfrm>
              <a:off x="1703" y="1725"/>
              <a:ext cx="872" cy="870"/>
            </a:xfrm>
            <a:custGeom>
              <a:avLst/>
              <a:gdLst>
                <a:gd name="T0" fmla="*/ 0 w 872"/>
                <a:gd name="T1" fmla="*/ 0 h 870"/>
                <a:gd name="T2" fmla="*/ 872 w 872"/>
                <a:gd name="T3" fmla="*/ 0 h 870"/>
                <a:gd name="T4" fmla="*/ 872 w 872"/>
                <a:gd name="T5" fmla="*/ 870 h 870"/>
                <a:gd name="T6" fmla="*/ 0 w 872"/>
                <a:gd name="T7" fmla="*/ 870 h 870"/>
                <a:gd name="T8" fmla="*/ 0 w 872"/>
                <a:gd name="T9" fmla="*/ 0 h 870"/>
                <a:gd name="T10" fmla="*/ 0 w 872"/>
                <a:gd name="T11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2" h="870">
                  <a:moveTo>
                    <a:pt x="0" y="0"/>
                  </a:moveTo>
                  <a:lnTo>
                    <a:pt x="872" y="0"/>
                  </a:lnTo>
                  <a:lnTo>
                    <a:pt x="872" y="870"/>
                  </a:lnTo>
                  <a:lnTo>
                    <a:pt x="0" y="8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336925" y="2478088"/>
            <a:ext cx="298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3336925" y="2478088"/>
            <a:ext cx="298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42352" name="Line 16"/>
          <p:cNvSpPr>
            <a:spLocks noChangeShapeType="1"/>
          </p:cNvSpPr>
          <p:nvPr/>
        </p:nvSpPr>
        <p:spPr bwMode="auto">
          <a:xfrm>
            <a:off x="382588" y="6324600"/>
            <a:ext cx="914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3003550" y="2008188"/>
            <a:ext cx="41068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/>
              <a:t>Prof. Dr. Dominik Henrich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/>
              <a:t>Lehrstuhl für Angewandte Informatik III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/>
              <a:t>(Robotik und Eingebettete Systeme)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/>
              <a:t>Universität Bayreuth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10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40588" y="146050"/>
            <a:ext cx="2284412" cy="6118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2588" y="146050"/>
            <a:ext cx="6705600" cy="61182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25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382588" y="146050"/>
            <a:ext cx="9142412" cy="457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82588" y="755650"/>
            <a:ext cx="4494212" cy="26781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029200" y="755650"/>
            <a:ext cx="4495800" cy="26781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382588" y="3586163"/>
            <a:ext cx="4494212" cy="2678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29200" y="3586163"/>
            <a:ext cx="4495800" cy="2678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003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2588" y="146050"/>
            <a:ext cx="9142412" cy="457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82588" y="755650"/>
            <a:ext cx="4494212" cy="26781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382588" y="3586163"/>
            <a:ext cx="4494212" cy="2678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5029200" y="755650"/>
            <a:ext cx="4495800" cy="55086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2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48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7021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2588" y="755650"/>
            <a:ext cx="4494212" cy="55086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755650"/>
            <a:ext cx="4495800" cy="55086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25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49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45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40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238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606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146050"/>
            <a:ext cx="914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 der Folie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755650"/>
            <a:ext cx="9142412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382588" y="679450"/>
            <a:ext cx="914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9221788" y="298450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1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9221788" y="293688"/>
            <a:ext cx="227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1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7162800" y="6477000"/>
            <a:ext cx="23622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1000">
                <a:latin typeface="Arial" panose="020B0604020202020204" pitchFamily="34" charset="0"/>
              </a:rPr>
              <a:t>Wissenschaftliches Arbeiten</a:t>
            </a:r>
          </a:p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CFE8809B-FCA0-4883-8C5D-817F7B113236}" type="datetime4">
              <a:rPr lang="de-DE" altLang="de-DE" sz="1000">
                <a:latin typeface="Arial" panose="020B0604020202020204" pitchFamily="34" charset="0"/>
              </a:rPr>
              <a:pPr algn="r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10. Juni 2016</a:t>
            </a:fld>
            <a:endParaRPr lang="de-DE" altLang="de-DE" sz="1000">
              <a:latin typeface="Arial" panose="020B0604020202020204" pitchFamily="34" charset="0"/>
            </a:endParaRP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4648200" y="6477000"/>
            <a:ext cx="25130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1000">
                <a:latin typeface="Arial" panose="020B0604020202020204" pitchFamily="34" charset="0"/>
              </a:rPr>
              <a:t>Seite </a:t>
            </a:r>
            <a:fld id="{6B2A4B70-6C52-4D86-8154-F9E30A774214}" type="slidenum">
              <a:rPr lang="de-DE" altLang="de-DE" sz="1000">
                <a:latin typeface="Arial" panose="020B0604020202020204" pitchFamily="34" charset="0"/>
              </a:rPr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‹Nr.›</a:t>
            </a:fld>
            <a:endParaRPr lang="de-DE" altLang="de-DE" sz="1000">
              <a:latin typeface="Arial" panose="020B0604020202020204" pitchFamily="34" charset="0"/>
            </a:endParaRP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838200" y="6477000"/>
            <a:ext cx="345281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1000">
                <a:latin typeface="Arial" panose="020B0604020202020204" pitchFamily="34" charset="0"/>
              </a:rPr>
              <a:t>Universität Bayreuth, Lehrstuhl für Angewandte Informatik III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1000">
                <a:latin typeface="Arial" panose="020B0604020202020204" pitchFamily="34" charset="0"/>
              </a:rPr>
              <a:t>Robotik und Eingebettete Systeme, Prof. Dr. Dominik Henrich</a:t>
            </a:r>
          </a:p>
        </p:txBody>
      </p:sp>
      <p:sp>
        <p:nvSpPr>
          <p:cNvPr id="141322" name="Line 10"/>
          <p:cNvSpPr>
            <a:spLocks noChangeShapeType="1"/>
          </p:cNvSpPr>
          <p:nvPr/>
        </p:nvSpPr>
        <p:spPr bwMode="auto">
          <a:xfrm>
            <a:off x="382588" y="6324600"/>
            <a:ext cx="914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41323" name="Group 11"/>
          <p:cNvGrpSpPr>
            <a:grpSpLocks noChangeAspect="1"/>
          </p:cNvGrpSpPr>
          <p:nvPr/>
        </p:nvGrpSpPr>
        <p:grpSpPr bwMode="auto">
          <a:xfrm>
            <a:off x="382588" y="6402388"/>
            <a:ext cx="379412" cy="379412"/>
            <a:chOff x="1703" y="1725"/>
            <a:chExt cx="872" cy="870"/>
          </a:xfrm>
        </p:grpSpPr>
        <p:sp>
          <p:nvSpPr>
            <p:cNvPr id="141324" name="Freeform 12"/>
            <p:cNvSpPr>
              <a:spLocks noChangeAspect="1"/>
            </p:cNvSpPr>
            <p:nvPr/>
          </p:nvSpPr>
          <p:spPr bwMode="auto">
            <a:xfrm>
              <a:off x="1745" y="1768"/>
              <a:ext cx="262" cy="792"/>
            </a:xfrm>
            <a:custGeom>
              <a:avLst/>
              <a:gdLst>
                <a:gd name="T0" fmla="*/ 0 w 262"/>
                <a:gd name="T1" fmla="*/ 792 h 792"/>
                <a:gd name="T2" fmla="*/ 0 w 262"/>
                <a:gd name="T3" fmla="*/ 0 h 792"/>
                <a:gd name="T4" fmla="*/ 262 w 262"/>
                <a:gd name="T5" fmla="*/ 0 h 792"/>
                <a:gd name="T6" fmla="*/ 262 w 262"/>
                <a:gd name="T7" fmla="*/ 55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" h="792">
                  <a:moveTo>
                    <a:pt x="0" y="792"/>
                  </a:moveTo>
                  <a:lnTo>
                    <a:pt x="0" y="0"/>
                  </a:lnTo>
                  <a:lnTo>
                    <a:pt x="262" y="0"/>
                  </a:lnTo>
                  <a:lnTo>
                    <a:pt x="262" y="552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325" name="Freeform 13"/>
            <p:cNvSpPr>
              <a:spLocks noChangeAspect="1"/>
            </p:cNvSpPr>
            <p:nvPr/>
          </p:nvSpPr>
          <p:spPr bwMode="auto">
            <a:xfrm>
              <a:off x="1740" y="1968"/>
              <a:ext cx="789" cy="592"/>
            </a:xfrm>
            <a:custGeom>
              <a:avLst/>
              <a:gdLst>
                <a:gd name="T0" fmla="*/ 0 w 789"/>
                <a:gd name="T1" fmla="*/ 592 h 592"/>
                <a:gd name="T2" fmla="*/ 395 w 789"/>
                <a:gd name="T3" fmla="*/ 592 h 592"/>
                <a:gd name="T4" fmla="*/ 789 w 789"/>
                <a:gd name="T5" fmla="*/ 195 h 592"/>
                <a:gd name="T6" fmla="*/ 789 w 789"/>
                <a:gd name="T7" fmla="*/ 0 h 592"/>
                <a:gd name="T8" fmla="*/ 595 w 789"/>
                <a:gd name="T9" fmla="*/ 0 h 592"/>
                <a:gd name="T10" fmla="*/ 0 w 789"/>
                <a:gd name="T11" fmla="*/ 592 h 592"/>
                <a:gd name="T12" fmla="*/ 0 w 789"/>
                <a:gd name="T13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9" h="592">
                  <a:moveTo>
                    <a:pt x="0" y="592"/>
                  </a:moveTo>
                  <a:lnTo>
                    <a:pt x="395" y="592"/>
                  </a:lnTo>
                  <a:lnTo>
                    <a:pt x="789" y="195"/>
                  </a:lnTo>
                  <a:lnTo>
                    <a:pt x="789" y="0"/>
                  </a:lnTo>
                  <a:lnTo>
                    <a:pt x="595" y="0"/>
                  </a:lnTo>
                  <a:lnTo>
                    <a:pt x="0" y="592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18A880"/>
            </a:solidFill>
            <a:ln w="952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1326" name="Freeform 14"/>
            <p:cNvSpPr>
              <a:spLocks noChangeAspect="1"/>
            </p:cNvSpPr>
            <p:nvPr/>
          </p:nvSpPr>
          <p:spPr bwMode="auto">
            <a:xfrm>
              <a:off x="1703" y="1725"/>
              <a:ext cx="872" cy="870"/>
            </a:xfrm>
            <a:custGeom>
              <a:avLst/>
              <a:gdLst>
                <a:gd name="T0" fmla="*/ 0 w 872"/>
                <a:gd name="T1" fmla="*/ 0 h 870"/>
                <a:gd name="T2" fmla="*/ 872 w 872"/>
                <a:gd name="T3" fmla="*/ 0 h 870"/>
                <a:gd name="T4" fmla="*/ 872 w 872"/>
                <a:gd name="T5" fmla="*/ 870 h 870"/>
                <a:gd name="T6" fmla="*/ 0 w 872"/>
                <a:gd name="T7" fmla="*/ 870 h 870"/>
                <a:gd name="T8" fmla="*/ 0 w 872"/>
                <a:gd name="T9" fmla="*/ 0 h 870"/>
                <a:gd name="T10" fmla="*/ 0 w 872"/>
                <a:gd name="T11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2" h="870">
                  <a:moveTo>
                    <a:pt x="0" y="0"/>
                  </a:moveTo>
                  <a:lnTo>
                    <a:pt x="872" y="0"/>
                  </a:lnTo>
                  <a:lnTo>
                    <a:pt x="872" y="870"/>
                  </a:lnTo>
                  <a:lnTo>
                    <a:pt x="0" y="8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1327" name="Line 15"/>
          <p:cNvSpPr>
            <a:spLocks noChangeShapeType="1"/>
          </p:cNvSpPr>
          <p:nvPr/>
        </p:nvSpPr>
        <p:spPr bwMode="auto">
          <a:xfrm>
            <a:off x="382588" y="685800"/>
            <a:ext cx="914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28" name="Line 16"/>
          <p:cNvSpPr>
            <a:spLocks noChangeShapeType="1"/>
          </p:cNvSpPr>
          <p:nvPr/>
        </p:nvSpPr>
        <p:spPr bwMode="auto">
          <a:xfrm>
            <a:off x="382588" y="6324600"/>
            <a:ext cx="914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9221788" y="304800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GB" altLang="de-DE" sz="1200">
                <a:cs typeface="Times New Roman" panose="02020603050405020304" pitchFamily="18" charset="0"/>
              </a:rPr>
              <a:t> </a:t>
            </a:r>
            <a:endParaRPr lang="de-DE" altLang="de-DE" sz="1200"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100000"/>
        </a:spcBef>
        <a:spcAft>
          <a:spcPct val="30000"/>
        </a:spcAft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*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pub.uni-bayreuth.de/id/eprint/289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AutoShape 2"/>
          <p:cNvSpPr>
            <a:spLocks noChangeArrowheads="1"/>
          </p:cNvSpPr>
          <p:nvPr/>
        </p:nvSpPr>
        <p:spPr bwMode="auto">
          <a:xfrm>
            <a:off x="3288235" y="1267329"/>
            <a:ext cx="3780000" cy="3600000"/>
          </a:xfrm>
          <a:prstGeom prst="cube">
            <a:avLst>
              <a:gd name="adj" fmla="val 2450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Wissenszugewinn bei wissenschaftlichen Arbeiten</a:t>
            </a:r>
            <a:endParaRPr lang="de-DE" altLang="de-DE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6544" y="811212"/>
            <a:ext cx="9142412" cy="5508625"/>
          </a:xfrm>
        </p:spPr>
        <p:txBody>
          <a:bodyPr/>
          <a:lstStyle/>
          <a:p>
            <a:r>
              <a:rPr lang="de-DE" altLang="de-DE" dirty="0" smtClean="0"/>
              <a:t> </a:t>
            </a:r>
            <a:endParaRPr lang="de-DE" altLang="de-DE" dirty="0"/>
          </a:p>
        </p:txBody>
      </p:sp>
      <p:grpSp>
        <p:nvGrpSpPr>
          <p:cNvPr id="154632" name="Group 8"/>
          <p:cNvGrpSpPr>
            <a:grpSpLocks/>
          </p:cNvGrpSpPr>
          <p:nvPr/>
        </p:nvGrpSpPr>
        <p:grpSpPr bwMode="auto">
          <a:xfrm>
            <a:off x="3277287" y="4559253"/>
            <a:ext cx="4164021" cy="1638300"/>
            <a:chOff x="2064" y="2877"/>
            <a:chExt cx="2623" cy="1032"/>
          </a:xfrm>
        </p:grpSpPr>
        <p:sp>
          <p:nvSpPr>
            <p:cNvPr id="154633" name="Line 9"/>
            <p:cNvSpPr>
              <a:spLocks noChangeShapeType="1"/>
            </p:cNvSpPr>
            <p:nvPr/>
          </p:nvSpPr>
          <p:spPr bwMode="auto">
            <a:xfrm>
              <a:off x="2064" y="3072"/>
              <a:ext cx="2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634" name="Text Box 10"/>
            <p:cNvSpPr txBox="1">
              <a:spLocks noChangeArrowheads="1"/>
            </p:cNvSpPr>
            <p:nvPr/>
          </p:nvSpPr>
          <p:spPr bwMode="auto">
            <a:xfrm>
              <a:off x="4208" y="2976"/>
              <a:ext cx="4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b="1" dirty="0"/>
                <a:t>Breite</a:t>
              </a:r>
            </a:p>
          </p:txBody>
        </p:sp>
        <p:sp>
          <p:nvSpPr>
            <p:cNvPr id="154635" name="Rectangle 11"/>
            <p:cNvSpPr>
              <a:spLocks noChangeArrowheads="1"/>
            </p:cNvSpPr>
            <p:nvPr/>
          </p:nvSpPr>
          <p:spPr bwMode="auto">
            <a:xfrm rot="2700000">
              <a:off x="2105" y="3255"/>
              <a:ext cx="93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</a:t>
              </a:r>
              <a:r>
                <a:rPr lang="de-DE" altLang="de-DE" dirty="0" smtClean="0"/>
                <a:t>Eine </a:t>
              </a:r>
              <a:r>
                <a:rPr lang="de-DE" altLang="de-DE" dirty="0"/>
                <a:t>Instanz</a:t>
              </a:r>
            </a:p>
          </p:txBody>
        </p:sp>
        <p:sp>
          <p:nvSpPr>
            <p:cNvPr id="154636" name="Rectangle 12"/>
            <p:cNvSpPr>
              <a:spLocks noChangeArrowheads="1"/>
            </p:cNvSpPr>
            <p:nvPr/>
          </p:nvSpPr>
          <p:spPr bwMode="auto">
            <a:xfrm rot="2700000">
              <a:off x="3343" y="3286"/>
              <a:ext cx="10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Alle Instanzen</a:t>
              </a:r>
            </a:p>
          </p:txBody>
        </p:sp>
        <p:sp>
          <p:nvSpPr>
            <p:cNvPr id="154637" name="Rectangle 13"/>
            <p:cNvSpPr>
              <a:spLocks noChangeArrowheads="1"/>
            </p:cNvSpPr>
            <p:nvPr/>
          </p:nvSpPr>
          <p:spPr bwMode="auto">
            <a:xfrm rot="2700000">
              <a:off x="2968" y="3282"/>
              <a:ext cx="100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Wichtige </a:t>
              </a:r>
              <a:r>
                <a:rPr lang="de-DE" altLang="de-DE" dirty="0" err="1" smtClean="0"/>
                <a:t>Inst</a:t>
              </a:r>
              <a:r>
                <a:rPr lang="de-DE" altLang="de-DE" dirty="0" smtClean="0"/>
                <a:t>.</a:t>
              </a:r>
              <a:endParaRPr lang="de-DE" altLang="de-DE" dirty="0"/>
            </a:p>
          </p:txBody>
        </p:sp>
        <p:sp>
          <p:nvSpPr>
            <p:cNvPr id="154638" name="Rectangle 14"/>
            <p:cNvSpPr>
              <a:spLocks noChangeArrowheads="1"/>
            </p:cNvSpPr>
            <p:nvPr/>
          </p:nvSpPr>
          <p:spPr bwMode="auto">
            <a:xfrm rot="2700000">
              <a:off x="2544" y="3272"/>
              <a:ext cx="99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</a:t>
              </a:r>
              <a:r>
                <a:rPr lang="de-DE" altLang="de-DE" dirty="0" smtClean="0"/>
                <a:t>Mehrere </a:t>
              </a:r>
              <a:r>
                <a:rPr lang="de-DE" altLang="de-DE" dirty="0" err="1" smtClean="0"/>
                <a:t>Inst</a:t>
              </a:r>
              <a:r>
                <a:rPr lang="de-DE" altLang="de-DE" dirty="0" smtClean="0"/>
                <a:t>.</a:t>
              </a:r>
              <a:endParaRPr lang="de-DE" altLang="de-DE" dirty="0"/>
            </a:p>
          </p:txBody>
        </p:sp>
      </p:grpSp>
      <p:grpSp>
        <p:nvGrpSpPr>
          <p:cNvPr id="154639" name="Group 15"/>
          <p:cNvGrpSpPr>
            <a:grpSpLocks/>
          </p:cNvGrpSpPr>
          <p:nvPr/>
        </p:nvGrpSpPr>
        <p:grpSpPr bwMode="auto">
          <a:xfrm>
            <a:off x="2886372" y="1352501"/>
            <a:ext cx="1628777" cy="3532188"/>
            <a:chOff x="1812" y="847"/>
            <a:chExt cx="1026" cy="2225"/>
          </a:xfrm>
        </p:grpSpPr>
        <p:sp>
          <p:nvSpPr>
            <p:cNvPr id="154640" name="Line 16"/>
            <p:cNvSpPr>
              <a:spLocks noChangeShapeType="1"/>
            </p:cNvSpPr>
            <p:nvPr/>
          </p:nvSpPr>
          <p:spPr bwMode="auto">
            <a:xfrm flipV="1">
              <a:off x="2064" y="1106"/>
              <a:ext cx="0" cy="19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641" name="Text Box 17"/>
            <p:cNvSpPr txBox="1">
              <a:spLocks noChangeArrowheads="1"/>
            </p:cNvSpPr>
            <p:nvPr/>
          </p:nvSpPr>
          <p:spPr bwMode="auto">
            <a:xfrm>
              <a:off x="1812" y="847"/>
              <a:ext cx="50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de-DE" b="1" dirty="0" smtClean="0"/>
                <a:t>Praxis</a:t>
              </a:r>
              <a:endParaRPr lang="de-DE" altLang="de-DE" b="1" dirty="0"/>
            </a:p>
          </p:txBody>
        </p:sp>
        <p:sp>
          <p:nvSpPr>
            <p:cNvPr id="154642" name="Rectangle 18"/>
            <p:cNvSpPr>
              <a:spLocks noChangeArrowheads="1"/>
            </p:cNvSpPr>
            <p:nvPr/>
          </p:nvSpPr>
          <p:spPr bwMode="auto">
            <a:xfrm>
              <a:off x="1923" y="2467"/>
              <a:ext cx="702" cy="21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270000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Konzept</a:t>
              </a:r>
            </a:p>
          </p:txBody>
        </p:sp>
        <p:sp>
          <p:nvSpPr>
            <p:cNvPr id="154643" name="Rectangle 19"/>
            <p:cNvSpPr>
              <a:spLocks noChangeArrowheads="1"/>
            </p:cNvSpPr>
            <p:nvPr/>
          </p:nvSpPr>
          <p:spPr bwMode="auto">
            <a:xfrm>
              <a:off x="1894" y="2072"/>
              <a:ext cx="944" cy="21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270000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Realisierung</a:t>
              </a:r>
            </a:p>
          </p:txBody>
        </p:sp>
        <p:sp>
          <p:nvSpPr>
            <p:cNvPr id="154644" name="Rectangle 20"/>
            <p:cNvSpPr>
              <a:spLocks noChangeArrowheads="1"/>
            </p:cNvSpPr>
            <p:nvPr/>
          </p:nvSpPr>
          <p:spPr bwMode="auto">
            <a:xfrm>
              <a:off x="1911" y="1491"/>
              <a:ext cx="758" cy="21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270000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Vergleich</a:t>
              </a:r>
            </a:p>
          </p:txBody>
        </p:sp>
        <p:sp>
          <p:nvSpPr>
            <p:cNvPr id="154645" name="Rectangle 21"/>
            <p:cNvSpPr>
              <a:spLocks noChangeArrowheads="1"/>
            </p:cNvSpPr>
            <p:nvPr/>
          </p:nvSpPr>
          <p:spPr bwMode="auto">
            <a:xfrm>
              <a:off x="1911" y="1790"/>
              <a:ext cx="830" cy="21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270000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</a:t>
              </a:r>
              <a:r>
                <a:rPr lang="de-DE" altLang="de-DE" dirty="0" smtClean="0"/>
                <a:t>Evaluation</a:t>
              </a:r>
              <a:endParaRPr lang="de-DE" altLang="de-DE" dirty="0"/>
            </a:p>
          </p:txBody>
        </p:sp>
      </p:grpSp>
      <p:grpSp>
        <p:nvGrpSpPr>
          <p:cNvPr id="154646" name="Group 22"/>
          <p:cNvGrpSpPr>
            <a:grpSpLocks/>
          </p:cNvGrpSpPr>
          <p:nvPr/>
        </p:nvGrpSpPr>
        <p:grpSpPr bwMode="auto">
          <a:xfrm>
            <a:off x="3288236" y="2842788"/>
            <a:ext cx="2384426" cy="2028827"/>
            <a:chOff x="2064" y="1804"/>
            <a:chExt cx="1502" cy="1278"/>
          </a:xfrm>
        </p:grpSpPr>
        <p:sp>
          <p:nvSpPr>
            <p:cNvPr id="154647" name="Line 23"/>
            <p:cNvSpPr>
              <a:spLocks noChangeShapeType="1"/>
            </p:cNvSpPr>
            <p:nvPr/>
          </p:nvSpPr>
          <p:spPr bwMode="auto">
            <a:xfrm flipV="1">
              <a:off x="2064" y="2006"/>
              <a:ext cx="1105" cy="10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648" name="Text Box 24"/>
            <p:cNvSpPr txBox="1">
              <a:spLocks noChangeArrowheads="1"/>
            </p:cNvSpPr>
            <p:nvPr/>
          </p:nvSpPr>
          <p:spPr bwMode="auto">
            <a:xfrm>
              <a:off x="3151" y="1804"/>
              <a:ext cx="4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b="1" dirty="0"/>
                <a:t>Tiefe</a:t>
              </a:r>
            </a:p>
          </p:txBody>
        </p:sp>
        <p:sp>
          <p:nvSpPr>
            <p:cNvPr id="154649" name="Rectangle 25"/>
            <p:cNvSpPr>
              <a:spLocks noChangeArrowheads="1"/>
            </p:cNvSpPr>
            <p:nvPr/>
          </p:nvSpPr>
          <p:spPr bwMode="auto">
            <a:xfrm>
              <a:off x="2167" y="2809"/>
              <a:ext cx="92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</a:t>
              </a:r>
              <a:r>
                <a:rPr lang="de-DE" altLang="de-DE" dirty="0" smtClean="0"/>
                <a:t>Feststellung</a:t>
              </a:r>
              <a:endParaRPr lang="de-DE" altLang="de-DE" dirty="0"/>
            </a:p>
          </p:txBody>
        </p:sp>
        <p:sp>
          <p:nvSpPr>
            <p:cNvPr id="154650" name="Rectangle 26"/>
            <p:cNvSpPr>
              <a:spLocks noChangeArrowheads="1"/>
            </p:cNvSpPr>
            <p:nvPr/>
          </p:nvSpPr>
          <p:spPr bwMode="auto">
            <a:xfrm>
              <a:off x="2426" y="2582"/>
              <a:ext cx="78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</a:t>
              </a:r>
              <a:r>
                <a:rPr lang="de-DE" altLang="de-DE" dirty="0" smtClean="0"/>
                <a:t>Erklärung</a:t>
              </a:r>
              <a:endParaRPr lang="de-DE" altLang="de-DE" dirty="0"/>
            </a:p>
          </p:txBody>
        </p:sp>
        <p:sp>
          <p:nvSpPr>
            <p:cNvPr id="154651" name="Rectangle 27"/>
            <p:cNvSpPr>
              <a:spLocks noChangeArrowheads="1"/>
            </p:cNvSpPr>
            <p:nvPr/>
          </p:nvSpPr>
          <p:spPr bwMode="auto">
            <a:xfrm>
              <a:off x="2653" y="2355"/>
              <a:ext cx="60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</a:t>
              </a:r>
              <a:r>
                <a:rPr lang="de-DE" altLang="de-DE" dirty="0" smtClean="0"/>
                <a:t>Modell</a:t>
              </a:r>
              <a:endParaRPr lang="de-DE" altLang="de-DE" dirty="0"/>
            </a:p>
          </p:txBody>
        </p:sp>
        <p:sp>
          <p:nvSpPr>
            <p:cNvPr id="154652" name="Rectangle 28"/>
            <p:cNvSpPr>
              <a:spLocks noChangeArrowheads="1"/>
            </p:cNvSpPr>
            <p:nvPr/>
          </p:nvSpPr>
          <p:spPr bwMode="auto">
            <a:xfrm>
              <a:off x="2886" y="2128"/>
              <a:ext cx="64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Char char="−"/>
              </a:pPr>
              <a:r>
                <a:rPr lang="de-DE" altLang="de-DE" dirty="0"/>
                <a:t> </a:t>
              </a:r>
              <a:r>
                <a:rPr lang="de-DE" altLang="de-DE" dirty="0" smtClean="0"/>
                <a:t>Beweis</a:t>
              </a:r>
              <a:endParaRPr lang="de-DE" altLang="de-DE" dirty="0"/>
            </a:p>
          </p:txBody>
        </p:sp>
      </p:grpSp>
      <p:sp>
        <p:nvSpPr>
          <p:cNvPr id="154630" name="AutoShape 6"/>
          <p:cNvSpPr>
            <a:spLocks noChangeArrowheads="1"/>
          </p:cNvSpPr>
          <p:nvPr/>
        </p:nvSpPr>
        <p:spPr bwMode="auto">
          <a:xfrm rot="20372074">
            <a:off x="4872677" y="1473860"/>
            <a:ext cx="1974437" cy="441806"/>
          </a:xfrm>
          <a:prstGeom prst="rightArrow">
            <a:avLst>
              <a:gd name="adj1" fmla="val 50000"/>
              <a:gd name="adj2" fmla="val 129501"/>
            </a:avLst>
          </a:prstGeom>
          <a:solidFill>
            <a:srgbClr val="CCFFCC"/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buNone/>
            </a:pPr>
            <a:r>
              <a:rPr lang="de-DE" dirty="0" smtClean="0"/>
              <a:t>Wissenszugewinn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4063247" y="980728"/>
            <a:ext cx="3945119" cy="3162896"/>
            <a:chOff x="4063247" y="990202"/>
            <a:chExt cx="3945119" cy="3162896"/>
          </a:xfrm>
        </p:grpSpPr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6969224" y="3869310"/>
              <a:ext cx="228390" cy="2286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4063247" y="1163768"/>
              <a:ext cx="228390" cy="2286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Oval 7"/>
            <p:cNvSpPr>
              <a:spLocks noChangeArrowheads="1"/>
            </p:cNvSpPr>
            <p:nvPr/>
          </p:nvSpPr>
          <p:spPr bwMode="auto">
            <a:xfrm>
              <a:off x="6078293" y="2046790"/>
              <a:ext cx="228390" cy="228600"/>
            </a:xfrm>
            <a:prstGeom prst="ellipse">
              <a:avLst/>
            </a:prstGeom>
            <a:solidFill>
              <a:srgbClr val="FF0000">
                <a:alpha val="69804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" name="Rechteck 1"/>
            <p:cNvSpPr/>
            <p:nvPr/>
          </p:nvSpPr>
          <p:spPr>
            <a:xfrm>
              <a:off x="7129599" y="3814544"/>
              <a:ext cx="87876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de-DE" altLang="de-DE" dirty="0" smtClean="0">
                  <a:solidFill>
                    <a:srgbClr val="FF0000"/>
                  </a:solidFill>
                </a:rPr>
                <a:t>Theorie</a:t>
              </a:r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33" name="Rechteck 32"/>
            <p:cNvSpPr/>
            <p:nvPr/>
          </p:nvSpPr>
          <p:spPr>
            <a:xfrm>
              <a:off x="4229542" y="990202"/>
              <a:ext cx="89960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de-DE" altLang="de-DE" dirty="0" smtClean="0">
                  <a:solidFill>
                    <a:srgbClr val="FF0000"/>
                  </a:solidFill>
                </a:rPr>
                <a:t>Beispiel</a:t>
              </a:r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5001814" y="2171464"/>
              <a:ext cx="117532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de-DE" altLang="de-DE" dirty="0" smtClean="0">
                  <a:solidFill>
                    <a:srgbClr val="FF0000"/>
                  </a:solidFill>
                </a:rPr>
                <a:t>Phänomen</a:t>
              </a:r>
              <a:endParaRPr lang="de-DE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AutoShape 6"/>
          <p:cNvSpPr>
            <a:spLocks noChangeArrowheads="1"/>
          </p:cNvSpPr>
          <p:nvPr/>
        </p:nvSpPr>
        <p:spPr bwMode="auto">
          <a:xfrm rot="17298257">
            <a:off x="5639254" y="2334156"/>
            <a:ext cx="1974437" cy="441806"/>
          </a:xfrm>
          <a:prstGeom prst="rightArrow">
            <a:avLst>
              <a:gd name="adj1" fmla="val 50000"/>
              <a:gd name="adj2" fmla="val 129501"/>
            </a:avLst>
          </a:prstGeom>
          <a:solidFill>
            <a:srgbClr val="CCFFCC"/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buNone/>
            </a:pPr>
            <a:r>
              <a:rPr lang="de-DE" dirty="0" smtClean="0"/>
              <a:t>Wissenszugewinn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05152" y="6082033"/>
            <a:ext cx="9297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000" dirty="0" smtClean="0"/>
              <a:t>Quelle: Dominik Henrich: „Wissenszugewinn bei wissenschaftlichen Arbeiten“, veröffentlicht </a:t>
            </a:r>
            <a:r>
              <a:rPr lang="de-DE" sz="1000" dirty="0"/>
              <a:t>unter </a:t>
            </a:r>
            <a:r>
              <a:rPr lang="de-DE" sz="1000" dirty="0">
                <a:hlinkClick r:id="rId2"/>
              </a:rPr>
              <a:t>https://</a:t>
            </a:r>
            <a:r>
              <a:rPr lang="de-DE" sz="1000" dirty="0" smtClean="0">
                <a:hlinkClick r:id="rId2"/>
              </a:rPr>
              <a:t>epub.uni-bayreuth.de/id/eprint/2895</a:t>
            </a:r>
            <a:r>
              <a:rPr lang="de-DE" sz="1000" dirty="0" smtClean="0"/>
              <a:t> am </a:t>
            </a:r>
            <a:r>
              <a:rPr lang="de-DE" sz="1000" dirty="0"/>
              <a:t>10. Juni 2016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05796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nimBg="1"/>
      <p:bldP spid="154630" grpId="0" animBg="1"/>
      <p:bldP spid="36" grpId="0" animBg="1"/>
    </p:bldLst>
  </p:timing>
</p:sld>
</file>

<file path=ppt/theme/theme1.xml><?xml version="1.0" encoding="utf-8"?>
<a:theme xmlns:a="http://schemas.openxmlformats.org/drawingml/2006/main" name="CG12.Folien.19">
  <a:themeElements>
    <a:clrScheme name="CG12.Folien.19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CG12.Folien.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DE" alt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DE" alt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G12.Folien.19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12.Folien.19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12.Folien.1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E70000"/>
        </a:accent6>
        <a:hlink>
          <a:srgbClr val="FF00FF"/>
        </a:hlink>
        <a:folHlink>
          <a:srgbClr val="C8C8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Folien.quer.13</Template>
  <TotalTime>0</TotalTime>
  <Words>64</Words>
  <Application>Microsoft Office PowerPoint</Application>
  <PresentationFormat>A4-Papier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CG12.Folien.19</vt:lpstr>
      <vt:lpstr>Wissenszugewinn bei wissenschaftlichen Arbeiten</vt:lpstr>
    </vt:vector>
  </TitlesOfParts>
  <Company>Universität Kaiserslautern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Wissenschaftliches Arbeiten</dc:title>
  <dc:creator>Dominik Henrich</dc:creator>
  <cp:lastModifiedBy>Dominik Henrich</cp:lastModifiedBy>
  <cp:revision>197</cp:revision>
  <dcterms:created xsi:type="dcterms:W3CDTF">2001-05-16T13:19:44Z</dcterms:created>
  <dcterms:modified xsi:type="dcterms:W3CDTF">2016-06-10T15:22:10Z</dcterms:modified>
</cp:coreProperties>
</file>